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1" r:id="rId4"/>
    <p:sldId id="258" r:id="rId5"/>
    <p:sldId id="267" r:id="rId6"/>
    <p:sldId id="268" r:id="rId7"/>
    <p:sldId id="260" r:id="rId8"/>
    <p:sldId id="272" r:id="rId9"/>
    <p:sldId id="269" r:id="rId10"/>
    <p:sldId id="261" r:id="rId11"/>
    <p:sldId id="270" r:id="rId12"/>
    <p:sldId id="264"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71"/>
  </p:normalViewPr>
  <p:slideViewPr>
    <p:cSldViewPr snapToGrid="0" snapToObjects="1">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tiff>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GB"/>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12/9/19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GB"/>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GB"/>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GB"/>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12/9/19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12/9/19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eb.stanford.edu/class/archive/cs/cs224n/cs224n.1174/reports/2760995.pdf" TargetMode="External"/><Relationship Id="rId2" Type="http://schemas.openxmlformats.org/officeDocument/2006/relationships/hyperlink" Target="http://nicolas-hug.com/blog/matrix_facto_3" TargetMode="External"/><Relationship Id="rId1" Type="http://schemas.openxmlformats.org/officeDocument/2006/relationships/slideLayout" Target="../slideLayouts/slideLayout2.xml"/><Relationship Id="rId6" Type="http://schemas.openxmlformats.org/officeDocument/2006/relationships/hyperlink" Target="http://www.thuir.cn/group/~mzhang/publications/WWW2018_CC.pdf" TargetMode="External"/><Relationship Id="rId5" Type="http://schemas.openxmlformats.org/officeDocument/2006/relationships/hyperlink" Target="http://www.quuxlabs.com/blog/2010/09/matrix-factorization-a-simple-tutorial-and-implementation-in-python/" TargetMode="External"/><Relationship Id="rId4" Type="http://schemas.openxmlformats.org/officeDocument/2006/relationships/hyperlink" Target="https://blog.insightdatascience.com/explicit-matrix-factorization-als-sgd-and-all-that-jazz-b00e4d9b21e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D250D-737F-E84B-AFEB-8D0F1CFDD316}"/>
              </a:ext>
            </a:extLst>
          </p:cNvPr>
          <p:cNvSpPr>
            <a:spLocks noGrp="1"/>
          </p:cNvSpPr>
          <p:nvPr>
            <p:ph type="ctrTitle"/>
          </p:nvPr>
        </p:nvSpPr>
        <p:spPr/>
        <p:txBody>
          <a:bodyPr>
            <a:normAutofit/>
          </a:bodyPr>
          <a:lstStyle/>
          <a:p>
            <a:r>
              <a:rPr lang="en-US" dirty="0"/>
              <a:t>ILS-Z 534 SEARCH</a:t>
            </a:r>
          </a:p>
        </p:txBody>
      </p:sp>
      <p:sp>
        <p:nvSpPr>
          <p:cNvPr id="3" name="Subtitle 2">
            <a:extLst>
              <a:ext uri="{FF2B5EF4-FFF2-40B4-BE49-F238E27FC236}">
                <a16:creationId xmlns:a16="http://schemas.microsoft.com/office/drawing/2014/main" id="{2977926E-5E8C-F340-80D3-A40ABDCE5DCF}"/>
              </a:ext>
            </a:extLst>
          </p:cNvPr>
          <p:cNvSpPr>
            <a:spLocks noGrp="1"/>
          </p:cNvSpPr>
          <p:nvPr>
            <p:ph type="subTitle" idx="1"/>
          </p:nvPr>
        </p:nvSpPr>
        <p:spPr/>
        <p:txBody>
          <a:bodyPr/>
          <a:lstStyle/>
          <a:p>
            <a:r>
              <a:rPr lang="en-US" dirty="0"/>
              <a:t>Chrislin priscilla, dhruuv Agarwal, Siddharth Kothari, varun MIRANDA</a:t>
            </a:r>
          </a:p>
        </p:txBody>
      </p:sp>
    </p:spTree>
    <p:extLst>
      <p:ext uri="{BB962C8B-B14F-4D97-AF65-F5344CB8AC3E}">
        <p14:creationId xmlns:p14="http://schemas.microsoft.com/office/powerpoint/2010/main" val="1264617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247C9-C2B5-0348-9EE2-E270BF29D578}"/>
              </a:ext>
            </a:extLst>
          </p:cNvPr>
          <p:cNvSpPr>
            <a:spLocks noGrp="1"/>
          </p:cNvSpPr>
          <p:nvPr>
            <p:ph type="title"/>
          </p:nvPr>
        </p:nvSpPr>
        <p:spPr/>
        <p:txBody>
          <a:bodyPr/>
          <a:lstStyle/>
          <a:p>
            <a:r>
              <a:rPr lang="en-US" dirty="0"/>
              <a:t>USEFULNESS OF REVIEWS: NETWORK</a:t>
            </a:r>
          </a:p>
        </p:txBody>
      </p:sp>
      <p:pic>
        <p:nvPicPr>
          <p:cNvPr id="6" name="Picture 5">
            <a:extLst>
              <a:ext uri="{FF2B5EF4-FFF2-40B4-BE49-F238E27FC236}">
                <a16:creationId xmlns:a16="http://schemas.microsoft.com/office/drawing/2014/main" id="{F3CB9DDE-FDBE-A34E-BD58-483E8CF6DC6C}"/>
              </a:ext>
            </a:extLst>
          </p:cNvPr>
          <p:cNvPicPr>
            <a:picLocks noChangeAspect="1"/>
          </p:cNvPicPr>
          <p:nvPr/>
        </p:nvPicPr>
        <p:blipFill rotWithShape="1">
          <a:blip r:embed="rId2"/>
          <a:srcRect b="51316"/>
          <a:stretch/>
        </p:blipFill>
        <p:spPr>
          <a:xfrm>
            <a:off x="1451578" y="1995055"/>
            <a:ext cx="4644421" cy="3834244"/>
          </a:xfrm>
          <a:prstGeom prst="rect">
            <a:avLst/>
          </a:prstGeom>
          <a:ln>
            <a:solidFill>
              <a:schemeClr val="tx1"/>
            </a:solidFill>
          </a:ln>
        </p:spPr>
      </p:pic>
      <p:pic>
        <p:nvPicPr>
          <p:cNvPr id="7" name="Picture 6">
            <a:extLst>
              <a:ext uri="{FF2B5EF4-FFF2-40B4-BE49-F238E27FC236}">
                <a16:creationId xmlns:a16="http://schemas.microsoft.com/office/drawing/2014/main" id="{55250340-88F5-DC44-A6BC-7B30CC7675B7}"/>
              </a:ext>
            </a:extLst>
          </p:cNvPr>
          <p:cNvPicPr>
            <a:picLocks noChangeAspect="1"/>
          </p:cNvPicPr>
          <p:nvPr/>
        </p:nvPicPr>
        <p:blipFill rotWithShape="1">
          <a:blip r:embed="rId2"/>
          <a:srcRect t="41316"/>
          <a:stretch/>
        </p:blipFill>
        <p:spPr>
          <a:xfrm>
            <a:off x="6195688" y="1995055"/>
            <a:ext cx="4859166" cy="3834244"/>
          </a:xfrm>
          <a:prstGeom prst="rect">
            <a:avLst/>
          </a:prstGeom>
          <a:ln>
            <a:solidFill>
              <a:schemeClr val="tx1"/>
            </a:solidFill>
          </a:ln>
        </p:spPr>
      </p:pic>
    </p:spTree>
    <p:extLst>
      <p:ext uri="{BB962C8B-B14F-4D97-AF65-F5344CB8AC3E}">
        <p14:creationId xmlns:p14="http://schemas.microsoft.com/office/powerpoint/2010/main" val="9064294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BBC86-A77F-A043-BB4F-CFB740DED379}"/>
              </a:ext>
            </a:extLst>
          </p:cNvPr>
          <p:cNvSpPr>
            <a:spLocks noGrp="1"/>
          </p:cNvSpPr>
          <p:nvPr>
            <p:ph type="title"/>
          </p:nvPr>
        </p:nvSpPr>
        <p:spPr/>
        <p:txBody>
          <a:bodyPr/>
          <a:lstStyle/>
          <a:p>
            <a:r>
              <a:rPr lang="en-US" dirty="0"/>
              <a:t>USEFULNESS OF REVIEWS: results</a:t>
            </a:r>
          </a:p>
        </p:txBody>
      </p:sp>
      <p:sp>
        <p:nvSpPr>
          <p:cNvPr id="3" name="Content Placeholder 2">
            <a:extLst>
              <a:ext uri="{FF2B5EF4-FFF2-40B4-BE49-F238E27FC236}">
                <a16:creationId xmlns:a16="http://schemas.microsoft.com/office/drawing/2014/main" id="{93A02113-BD9E-E043-BB5F-84D4E93EB1A1}"/>
              </a:ext>
            </a:extLst>
          </p:cNvPr>
          <p:cNvSpPr>
            <a:spLocks noGrp="1"/>
          </p:cNvSpPr>
          <p:nvPr>
            <p:ph idx="1"/>
          </p:nvPr>
        </p:nvSpPr>
        <p:spPr>
          <a:xfrm>
            <a:off x="1451579" y="2015732"/>
            <a:ext cx="10040766" cy="3450613"/>
          </a:xfrm>
        </p:spPr>
        <p:txBody>
          <a:bodyPr>
            <a:normAutofit fontScale="85000" lnSpcReduction="10000"/>
          </a:bodyPr>
          <a:lstStyle/>
          <a:p>
            <a:r>
              <a:rPr lang="en-US" dirty="0"/>
              <a:t>The training accuracy is 0.6437, the validation accuracy is 0.6431 and the AUC score is 0.7</a:t>
            </a:r>
          </a:p>
          <a:p>
            <a:r>
              <a:rPr lang="en-US" dirty="0"/>
              <a:t>After plotting the confusion matrix the F1 score turned out to be 0.62</a:t>
            </a:r>
          </a:p>
          <a:p>
            <a:r>
              <a:rPr lang="en-US" dirty="0"/>
              <a:t>Classifying reviews as useful can turn out to be a slightly challenging task as the two reviews below are similar in sentence construct but will be tagged differently due to the lack of useful votes in the second review:</a:t>
            </a:r>
          </a:p>
          <a:p>
            <a:pPr lvl="1"/>
            <a:r>
              <a:rPr lang="en-IN" dirty="0"/>
              <a:t>" We decided to go here for the $32 summer special. We went early to have a glass of wine and an appetizer before dinner. It was very comfortable and enjoyable sitting and listening to the live music. The food and service was amazing both upstairs and downstairs. We would highly recommend the entire experience. What a great find!!” [“votes”: {“funny”:0, “useful”:70, “cool”:70}]</a:t>
            </a:r>
          </a:p>
          <a:p>
            <a:pPr lvl="1"/>
            <a:r>
              <a:rPr lang="en-IN" dirty="0"/>
              <a:t>“I love this place! The food is excellent; the atmosphere is fabulous! Went there for a girls night out and we were treated to a wait staff of all very handsome men! They were courtesy and attentive and that, along with the decor, music and food made it a terrific night out!” [“votes”: {“funny”:0, “useful”:0, “cool”:0}]</a:t>
            </a:r>
            <a:endParaRPr lang="en-US" dirty="0"/>
          </a:p>
          <a:p>
            <a:endParaRPr lang="en-US" dirty="0"/>
          </a:p>
        </p:txBody>
      </p:sp>
    </p:spTree>
    <p:extLst>
      <p:ext uri="{BB962C8B-B14F-4D97-AF65-F5344CB8AC3E}">
        <p14:creationId xmlns:p14="http://schemas.microsoft.com/office/powerpoint/2010/main" val="37483329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356A6-B632-BF49-BAA0-E8FD17B244E7}"/>
              </a:ext>
            </a:extLst>
          </p:cNvPr>
          <p:cNvSpPr>
            <a:spLocks noGrp="1"/>
          </p:cNvSpPr>
          <p:nvPr>
            <p:ph type="title"/>
          </p:nvPr>
        </p:nvSpPr>
        <p:spPr/>
        <p:txBody>
          <a:bodyPr/>
          <a:lstStyle/>
          <a:p>
            <a:r>
              <a:rPr lang="en-US" dirty="0"/>
              <a:t>CONCLUSION AND FUTURE SCOPE</a:t>
            </a:r>
          </a:p>
        </p:txBody>
      </p:sp>
      <p:sp>
        <p:nvSpPr>
          <p:cNvPr id="3" name="Content Placeholder 2">
            <a:extLst>
              <a:ext uri="{FF2B5EF4-FFF2-40B4-BE49-F238E27FC236}">
                <a16:creationId xmlns:a16="http://schemas.microsoft.com/office/drawing/2014/main" id="{1A150727-A8A9-5F48-8584-EDD525B78AB7}"/>
              </a:ext>
            </a:extLst>
          </p:cNvPr>
          <p:cNvSpPr>
            <a:spLocks noGrp="1"/>
          </p:cNvSpPr>
          <p:nvPr>
            <p:ph idx="1"/>
          </p:nvPr>
        </p:nvSpPr>
        <p:spPr/>
        <p:txBody>
          <a:bodyPr>
            <a:normAutofit fontScale="92500" lnSpcReduction="20000"/>
          </a:bodyPr>
          <a:lstStyle/>
          <a:p>
            <a:r>
              <a:rPr lang="en-US" dirty="0"/>
              <a:t>As the ratings given by users for multiple businesses is sparse, hence we cannot expect a great accuracy to come out of it.  </a:t>
            </a:r>
          </a:p>
          <a:p>
            <a:r>
              <a:rPr lang="en-US" dirty="0"/>
              <a:t>The good thing about this model though is that it can be learnt online. That means, when a user visits another business in the future, we can expect the rating to be populated and the accuracy of the model to improve, thereby giving better recommendations to users</a:t>
            </a:r>
          </a:p>
          <a:p>
            <a:r>
              <a:rPr lang="en-US" dirty="0"/>
              <a:t>Apart from the business category, the attributes can be explored as well. Business attributes (ambience etc.) can be incorporated in the model to provide a better prediction of the usefulness of reviews</a:t>
            </a:r>
          </a:p>
          <a:p>
            <a:r>
              <a:rPr lang="en-US" dirty="0"/>
              <a:t>Tuning more parameters, exploring different locations rather than just Illinois can be done to examine the test </a:t>
            </a:r>
            <a:r>
              <a:rPr lang="en-US" dirty="0" err="1"/>
              <a:t>rmse</a:t>
            </a:r>
            <a:r>
              <a:rPr lang="en-US" dirty="0"/>
              <a:t> further and see if it reduces further</a:t>
            </a:r>
          </a:p>
        </p:txBody>
      </p:sp>
    </p:spTree>
    <p:extLst>
      <p:ext uri="{BB962C8B-B14F-4D97-AF65-F5344CB8AC3E}">
        <p14:creationId xmlns:p14="http://schemas.microsoft.com/office/powerpoint/2010/main" val="703600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DC935-A820-3848-B073-F47A8EF93BB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6B26770D-06D3-7E46-931D-29B054FB62B0}"/>
              </a:ext>
            </a:extLst>
          </p:cNvPr>
          <p:cNvSpPr>
            <a:spLocks noGrp="1"/>
          </p:cNvSpPr>
          <p:nvPr>
            <p:ph idx="1"/>
          </p:nvPr>
        </p:nvSpPr>
        <p:spPr>
          <a:xfrm>
            <a:off x="1451579" y="2015732"/>
            <a:ext cx="9603275" cy="3904422"/>
          </a:xfrm>
        </p:spPr>
        <p:txBody>
          <a:bodyPr>
            <a:normAutofit lnSpcReduction="10000"/>
          </a:bodyPr>
          <a:lstStyle/>
          <a:p>
            <a:r>
              <a:rPr lang="en-IN" dirty="0">
                <a:solidFill>
                  <a:srgbClr val="0070C0"/>
                </a:solidFill>
                <a:hlinkClick r:id="rId2">
                  <a:extLst>
                    <a:ext uri="{A12FA001-AC4F-418D-AE19-62706E023703}">
                      <ahyp:hlinkClr xmlns:ahyp="http://schemas.microsoft.com/office/drawing/2018/hyperlinkcolor" val="tx"/>
                    </a:ext>
                  </a:extLst>
                </a:hlinkClick>
              </a:rPr>
              <a:t>http://nicolas-hug.com/blog/matrix_facto_3</a:t>
            </a:r>
            <a:endParaRPr lang="en-IN" dirty="0">
              <a:solidFill>
                <a:srgbClr val="0070C0"/>
              </a:solidFill>
            </a:endParaRPr>
          </a:p>
          <a:p>
            <a:r>
              <a:rPr lang="en-IN" dirty="0">
                <a:solidFill>
                  <a:srgbClr val="0070C0"/>
                </a:solidFill>
                <a:hlinkClick r:id="rId3">
                  <a:extLst>
                    <a:ext uri="{A12FA001-AC4F-418D-AE19-62706E023703}">
                      <ahyp:hlinkClr xmlns:ahyp="http://schemas.microsoft.com/office/drawing/2018/hyperlinkcolor" val="tx"/>
                    </a:ext>
                  </a:extLst>
                </a:hlinkClick>
              </a:rPr>
              <a:t>https://web.stanford.edu/class/archive/cs/cs224n/cs224n.1174/reports/2760995.pdf</a:t>
            </a:r>
            <a:endParaRPr lang="en-IN" dirty="0">
              <a:solidFill>
                <a:srgbClr val="0070C0"/>
              </a:solidFill>
            </a:endParaRPr>
          </a:p>
          <a:p>
            <a:r>
              <a:rPr lang="en-IN" dirty="0">
                <a:solidFill>
                  <a:srgbClr val="0070C0"/>
                </a:solidFill>
                <a:hlinkClick r:id="rId4">
                  <a:extLst>
                    <a:ext uri="{A12FA001-AC4F-418D-AE19-62706E023703}">
                      <ahyp:hlinkClr xmlns:ahyp="http://schemas.microsoft.com/office/drawing/2018/hyperlinkcolor" val="tx"/>
                    </a:ext>
                  </a:extLst>
                </a:hlinkClick>
              </a:rPr>
              <a:t>https://blog.insightdatascience.com/explicit-matrix-factorization-als-sgd-and-all-that-jazz-b00e4d9b21ea</a:t>
            </a:r>
            <a:endParaRPr lang="en-IN" dirty="0">
              <a:solidFill>
                <a:srgbClr val="0070C0"/>
              </a:solidFill>
            </a:endParaRPr>
          </a:p>
          <a:p>
            <a:r>
              <a:rPr lang="en-IN" dirty="0">
                <a:solidFill>
                  <a:srgbClr val="0070C0"/>
                </a:solidFill>
                <a:hlinkClick r:id="rId5">
                  <a:extLst>
                    <a:ext uri="{A12FA001-AC4F-418D-AE19-62706E023703}">
                      <ahyp:hlinkClr xmlns:ahyp="http://schemas.microsoft.com/office/drawing/2018/hyperlinkcolor" val="tx"/>
                    </a:ext>
                  </a:extLst>
                </a:hlinkClick>
              </a:rPr>
              <a:t>http://www.quuxlabs.com/blog/2010/09/matrix-factorization-a-simple-tutorial-and-implementation-in-python/</a:t>
            </a:r>
            <a:endParaRPr lang="en-IN" dirty="0">
              <a:solidFill>
                <a:srgbClr val="0070C0"/>
              </a:solidFill>
            </a:endParaRPr>
          </a:p>
          <a:p>
            <a:r>
              <a:rPr lang="en-IN" dirty="0">
                <a:solidFill>
                  <a:srgbClr val="0070C0"/>
                </a:solidFill>
                <a:hlinkClick r:id="rId6">
                  <a:extLst>
                    <a:ext uri="{A12FA001-AC4F-418D-AE19-62706E023703}">
                      <ahyp:hlinkClr xmlns:ahyp="http://schemas.microsoft.com/office/drawing/2018/hyperlinkcolor" val="tx"/>
                    </a:ext>
                  </a:extLst>
                </a:hlinkClick>
              </a:rPr>
              <a:t>http://www.thuir.cn/group/~mzhang/publications/WWW2018_CC.pdf</a:t>
            </a:r>
            <a:endParaRPr lang="en-IN" dirty="0">
              <a:solidFill>
                <a:srgbClr val="0070C0"/>
              </a:solidFill>
            </a:endParaRPr>
          </a:p>
          <a:p>
            <a:pPr marL="0" indent="0">
              <a:buNone/>
            </a:pPr>
            <a:br>
              <a:rPr lang="en-IN" dirty="0"/>
            </a:br>
            <a:endParaRPr lang="en-IN" dirty="0"/>
          </a:p>
          <a:p>
            <a:pPr marL="0" indent="0">
              <a:buNone/>
            </a:pPr>
            <a:endParaRPr lang="en-US" dirty="0"/>
          </a:p>
        </p:txBody>
      </p:sp>
    </p:spTree>
    <p:extLst>
      <p:ext uri="{BB962C8B-B14F-4D97-AF65-F5344CB8AC3E}">
        <p14:creationId xmlns:p14="http://schemas.microsoft.com/office/powerpoint/2010/main" val="2702760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42C7A-EDF8-C047-A7CF-E51FAB21F156}"/>
              </a:ext>
            </a:extLst>
          </p:cNvPr>
          <p:cNvSpPr>
            <a:spLocks noGrp="1"/>
          </p:cNvSpPr>
          <p:nvPr>
            <p:ph type="title"/>
          </p:nvPr>
        </p:nvSpPr>
        <p:spPr/>
        <p:txBody>
          <a:bodyPr/>
          <a:lstStyle/>
          <a:p>
            <a:r>
              <a:rPr lang="en-US" dirty="0"/>
              <a:t>YELP DATASET CHALLENGE - TASKS</a:t>
            </a:r>
          </a:p>
        </p:txBody>
      </p:sp>
      <p:sp>
        <p:nvSpPr>
          <p:cNvPr id="3" name="Content Placeholder 2">
            <a:extLst>
              <a:ext uri="{FF2B5EF4-FFF2-40B4-BE49-F238E27FC236}">
                <a16:creationId xmlns:a16="http://schemas.microsoft.com/office/drawing/2014/main" id="{A17549FE-C39C-574A-A982-7F5D9F8DB44C}"/>
              </a:ext>
            </a:extLst>
          </p:cNvPr>
          <p:cNvSpPr>
            <a:spLocks noGrp="1"/>
          </p:cNvSpPr>
          <p:nvPr>
            <p:ph idx="1"/>
          </p:nvPr>
        </p:nvSpPr>
        <p:spPr/>
        <p:txBody>
          <a:bodyPr>
            <a:normAutofit/>
          </a:bodyPr>
          <a:lstStyle/>
          <a:p>
            <a:r>
              <a:rPr lang="en-IN" dirty="0"/>
              <a:t>Task 1: Recommend Business to Users</a:t>
            </a:r>
          </a:p>
          <a:p>
            <a:pPr lvl="1"/>
            <a:r>
              <a:rPr lang="en-IN" dirty="0"/>
              <a:t>Non Negative Matrix Factorization for Collaborative Filtering</a:t>
            </a:r>
          </a:p>
          <a:p>
            <a:pPr lvl="1"/>
            <a:r>
              <a:rPr lang="en-IN" dirty="0"/>
              <a:t>Neural Attentional Rating Regression with Review-level Explanations (NARRE) </a:t>
            </a:r>
          </a:p>
          <a:p>
            <a:r>
              <a:rPr lang="en-IN" dirty="0"/>
              <a:t>Task 2: </a:t>
            </a:r>
          </a:p>
          <a:p>
            <a:pPr lvl="1"/>
            <a:r>
              <a:rPr lang="en-IN" dirty="0"/>
              <a:t>Classify if a review is useful or not by using</a:t>
            </a:r>
          </a:p>
          <a:p>
            <a:pPr lvl="2"/>
            <a:r>
              <a:rPr lang="en-IN" dirty="0"/>
              <a:t>Review text</a:t>
            </a:r>
          </a:p>
          <a:p>
            <a:pPr lvl="2"/>
            <a:r>
              <a:rPr lang="en-IN" dirty="0"/>
              <a:t>Category of the business</a:t>
            </a:r>
          </a:p>
        </p:txBody>
      </p:sp>
    </p:spTree>
    <p:extLst>
      <p:ext uri="{BB962C8B-B14F-4D97-AF65-F5344CB8AC3E}">
        <p14:creationId xmlns:p14="http://schemas.microsoft.com/office/powerpoint/2010/main" val="563795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D8E57-8880-0B44-B983-1F6F63B968B1}"/>
              </a:ext>
            </a:extLst>
          </p:cNvPr>
          <p:cNvSpPr>
            <a:spLocks noGrp="1"/>
          </p:cNvSpPr>
          <p:nvPr>
            <p:ph type="title"/>
          </p:nvPr>
        </p:nvSpPr>
        <p:spPr/>
        <p:txBody>
          <a:bodyPr/>
          <a:lstStyle/>
          <a:p>
            <a:r>
              <a:rPr lang="en-US" dirty="0"/>
              <a:t>MATRIX FACTORIZATION – DATA FLOW DIAGRAM</a:t>
            </a:r>
          </a:p>
        </p:txBody>
      </p:sp>
      <p:sp>
        <p:nvSpPr>
          <p:cNvPr id="6" name="Rectangle 5">
            <a:extLst>
              <a:ext uri="{FF2B5EF4-FFF2-40B4-BE49-F238E27FC236}">
                <a16:creationId xmlns:a16="http://schemas.microsoft.com/office/drawing/2014/main" id="{30E372D6-0D47-E944-83D1-B4FE6012380C}"/>
              </a:ext>
            </a:extLst>
          </p:cNvPr>
          <p:cNvSpPr/>
          <p:nvPr/>
        </p:nvSpPr>
        <p:spPr>
          <a:xfrm>
            <a:off x="1558637" y="2150918"/>
            <a:ext cx="1454728" cy="11222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Filter businesses for USA restaurants</a:t>
            </a:r>
          </a:p>
        </p:txBody>
      </p:sp>
      <p:sp>
        <p:nvSpPr>
          <p:cNvPr id="7" name="Rectangle 6">
            <a:extLst>
              <a:ext uri="{FF2B5EF4-FFF2-40B4-BE49-F238E27FC236}">
                <a16:creationId xmlns:a16="http://schemas.microsoft.com/office/drawing/2014/main" id="{11D5B436-746A-EF42-ADE6-60B9EDF08123}"/>
              </a:ext>
            </a:extLst>
          </p:cNvPr>
          <p:cNvSpPr/>
          <p:nvPr/>
        </p:nvSpPr>
        <p:spPr>
          <a:xfrm>
            <a:off x="3664527" y="2150918"/>
            <a:ext cx="1454728" cy="11222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Filter for State = Illinois</a:t>
            </a:r>
          </a:p>
        </p:txBody>
      </p:sp>
      <p:sp>
        <p:nvSpPr>
          <p:cNvPr id="8" name="Rectangle 7">
            <a:extLst>
              <a:ext uri="{FF2B5EF4-FFF2-40B4-BE49-F238E27FC236}">
                <a16:creationId xmlns:a16="http://schemas.microsoft.com/office/drawing/2014/main" id="{F8CAD761-E36F-D845-8AEC-40B349933386}"/>
              </a:ext>
            </a:extLst>
          </p:cNvPr>
          <p:cNvSpPr/>
          <p:nvPr/>
        </p:nvSpPr>
        <p:spPr>
          <a:xfrm>
            <a:off x="5770416" y="2150918"/>
            <a:ext cx="2157847" cy="11222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 each business and user combination compute avg rating</a:t>
            </a:r>
          </a:p>
        </p:txBody>
      </p:sp>
      <p:sp>
        <p:nvSpPr>
          <p:cNvPr id="9" name="Rectangle 8">
            <a:extLst>
              <a:ext uri="{FF2B5EF4-FFF2-40B4-BE49-F238E27FC236}">
                <a16:creationId xmlns:a16="http://schemas.microsoft.com/office/drawing/2014/main" id="{DD6CE909-E821-D641-949A-A986F9F055CD}"/>
              </a:ext>
            </a:extLst>
          </p:cNvPr>
          <p:cNvSpPr/>
          <p:nvPr/>
        </p:nvSpPr>
        <p:spPr>
          <a:xfrm>
            <a:off x="8475516" y="2150918"/>
            <a:ext cx="2157847" cy="11222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Filter for businesses with at least 20 user reviews</a:t>
            </a:r>
          </a:p>
        </p:txBody>
      </p:sp>
      <p:sp>
        <p:nvSpPr>
          <p:cNvPr id="10" name="Rectangle 9">
            <a:extLst>
              <a:ext uri="{FF2B5EF4-FFF2-40B4-BE49-F238E27FC236}">
                <a16:creationId xmlns:a16="http://schemas.microsoft.com/office/drawing/2014/main" id="{4BA48786-988F-BE4F-B768-2CE60BB2CA00}"/>
              </a:ext>
            </a:extLst>
          </p:cNvPr>
          <p:cNvSpPr/>
          <p:nvPr/>
        </p:nvSpPr>
        <p:spPr>
          <a:xfrm>
            <a:off x="8475515" y="3944374"/>
            <a:ext cx="2157847" cy="11222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Filter for users who reviewed at least 20 businesses</a:t>
            </a:r>
          </a:p>
        </p:txBody>
      </p:sp>
      <p:sp>
        <p:nvSpPr>
          <p:cNvPr id="11" name="Rectangle 10">
            <a:extLst>
              <a:ext uri="{FF2B5EF4-FFF2-40B4-BE49-F238E27FC236}">
                <a16:creationId xmlns:a16="http://schemas.microsoft.com/office/drawing/2014/main" id="{13A64F21-01E5-5A49-9C10-84B7592ADABB}"/>
              </a:ext>
            </a:extLst>
          </p:cNvPr>
          <p:cNvSpPr/>
          <p:nvPr/>
        </p:nvSpPr>
        <p:spPr>
          <a:xfrm>
            <a:off x="5770415" y="3944374"/>
            <a:ext cx="2157847" cy="11222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a matrix of users and businesses</a:t>
            </a:r>
          </a:p>
        </p:txBody>
      </p:sp>
      <p:sp>
        <p:nvSpPr>
          <p:cNvPr id="12" name="Rectangle 11">
            <a:extLst>
              <a:ext uri="{FF2B5EF4-FFF2-40B4-BE49-F238E27FC236}">
                <a16:creationId xmlns:a16="http://schemas.microsoft.com/office/drawing/2014/main" id="{F547FF8A-498B-BC41-BB2E-64EF201326B9}"/>
              </a:ext>
            </a:extLst>
          </p:cNvPr>
          <p:cNvSpPr/>
          <p:nvPr/>
        </p:nvSpPr>
        <p:spPr>
          <a:xfrm>
            <a:off x="1558637" y="3944374"/>
            <a:ext cx="3664525" cy="1542026"/>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Remove 20% of the existing values and train on the remaining 80% by using NMF to predict ratings and finally test on the 20% to see how well the model executed</a:t>
            </a:r>
          </a:p>
        </p:txBody>
      </p:sp>
      <p:cxnSp>
        <p:nvCxnSpPr>
          <p:cNvPr id="14" name="Straight Arrow Connector 13">
            <a:extLst>
              <a:ext uri="{FF2B5EF4-FFF2-40B4-BE49-F238E27FC236}">
                <a16:creationId xmlns:a16="http://schemas.microsoft.com/office/drawing/2014/main" id="{AFD722F8-91E7-9C4B-B276-93AD2FE9EFEA}"/>
              </a:ext>
            </a:extLst>
          </p:cNvPr>
          <p:cNvCxnSpPr>
            <a:stCxn id="6" idx="3"/>
            <a:endCxn id="7" idx="1"/>
          </p:cNvCxnSpPr>
          <p:nvPr/>
        </p:nvCxnSpPr>
        <p:spPr>
          <a:xfrm>
            <a:off x="3013365" y="2712027"/>
            <a:ext cx="6511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70CA224-2F60-2A48-89F9-39417A07784E}"/>
              </a:ext>
            </a:extLst>
          </p:cNvPr>
          <p:cNvCxnSpPr>
            <a:stCxn id="7" idx="3"/>
            <a:endCxn id="8" idx="1"/>
          </p:cNvCxnSpPr>
          <p:nvPr/>
        </p:nvCxnSpPr>
        <p:spPr>
          <a:xfrm>
            <a:off x="5119255" y="2712027"/>
            <a:ext cx="6511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3FB692E-6D19-1C4D-9EA2-344F6C9350AF}"/>
              </a:ext>
            </a:extLst>
          </p:cNvPr>
          <p:cNvCxnSpPr>
            <a:stCxn id="8" idx="3"/>
            <a:endCxn id="9" idx="1"/>
          </p:cNvCxnSpPr>
          <p:nvPr/>
        </p:nvCxnSpPr>
        <p:spPr>
          <a:xfrm>
            <a:off x="7928263" y="2712027"/>
            <a:ext cx="54725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6201360-19D0-0948-AB7C-4D195728E85A}"/>
              </a:ext>
            </a:extLst>
          </p:cNvPr>
          <p:cNvCxnSpPr>
            <a:stCxn id="9" idx="2"/>
            <a:endCxn id="10" idx="0"/>
          </p:cNvCxnSpPr>
          <p:nvPr/>
        </p:nvCxnSpPr>
        <p:spPr>
          <a:xfrm flipH="1">
            <a:off x="9554439" y="3273136"/>
            <a:ext cx="1" cy="6712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23B01D1F-E150-E644-852A-0E2869DEA76C}"/>
              </a:ext>
            </a:extLst>
          </p:cNvPr>
          <p:cNvCxnSpPr>
            <a:stCxn id="10" idx="1"/>
            <a:endCxn id="11" idx="3"/>
          </p:cNvCxnSpPr>
          <p:nvPr/>
        </p:nvCxnSpPr>
        <p:spPr>
          <a:xfrm flipH="1">
            <a:off x="7928262" y="4505483"/>
            <a:ext cx="54725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3701A74A-24B3-5145-9104-7F17C86E4C7F}"/>
              </a:ext>
            </a:extLst>
          </p:cNvPr>
          <p:cNvCxnSpPr>
            <a:stCxn id="11" idx="1"/>
          </p:cNvCxnSpPr>
          <p:nvPr/>
        </p:nvCxnSpPr>
        <p:spPr>
          <a:xfrm flipH="1">
            <a:off x="5223162" y="4505483"/>
            <a:ext cx="54725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3759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FF8F2-171E-FF4F-9789-87833FC0BDA6}"/>
              </a:ext>
            </a:extLst>
          </p:cNvPr>
          <p:cNvSpPr>
            <a:spLocks noGrp="1"/>
          </p:cNvSpPr>
          <p:nvPr>
            <p:ph type="title"/>
          </p:nvPr>
        </p:nvSpPr>
        <p:spPr/>
        <p:txBody>
          <a:bodyPr/>
          <a:lstStyle/>
          <a:p>
            <a:r>
              <a:rPr lang="en-US" dirty="0"/>
              <a:t>Matrix factorization:  algorithm</a:t>
            </a:r>
          </a:p>
        </p:txBody>
      </p:sp>
      <p:sp>
        <p:nvSpPr>
          <p:cNvPr id="3" name="Content Placeholder 2">
            <a:extLst>
              <a:ext uri="{FF2B5EF4-FFF2-40B4-BE49-F238E27FC236}">
                <a16:creationId xmlns:a16="http://schemas.microsoft.com/office/drawing/2014/main" id="{1E251CFF-2313-BE40-8D0F-6FFA87425A76}"/>
              </a:ext>
            </a:extLst>
          </p:cNvPr>
          <p:cNvSpPr>
            <a:spLocks noGrp="1"/>
          </p:cNvSpPr>
          <p:nvPr>
            <p:ph idx="1"/>
          </p:nvPr>
        </p:nvSpPr>
        <p:spPr/>
        <p:txBody>
          <a:bodyPr>
            <a:normAutofit fontScale="92500" lnSpcReduction="10000"/>
          </a:bodyPr>
          <a:lstStyle/>
          <a:p>
            <a:r>
              <a:rPr lang="en-US" dirty="0"/>
              <a:t>Matrix Decomposition: The matrix gets split into P (all users and K latent features) and Q (all businesses and K latent features)</a:t>
            </a:r>
          </a:p>
          <a:p>
            <a:endParaRPr lang="en-US" dirty="0"/>
          </a:p>
          <a:p>
            <a:endParaRPr lang="en-US" dirty="0"/>
          </a:p>
          <a:p>
            <a:r>
              <a:rPr lang="en-US" dirty="0"/>
              <a:t>What makes this technique useful is that the model uses gradient descent to predict the best value of K that gives the minimum loss between the predicted and the actual matrix</a:t>
            </a:r>
          </a:p>
        </p:txBody>
      </p:sp>
      <p:pic>
        <p:nvPicPr>
          <p:cNvPr id="6" name="Picture 5">
            <a:extLst>
              <a:ext uri="{FF2B5EF4-FFF2-40B4-BE49-F238E27FC236}">
                <a16:creationId xmlns:a16="http://schemas.microsoft.com/office/drawing/2014/main" id="{8FE8B03C-57CB-7B4E-A9BE-110959AB1638}"/>
              </a:ext>
            </a:extLst>
          </p:cNvPr>
          <p:cNvPicPr>
            <a:picLocks noChangeAspect="1"/>
          </p:cNvPicPr>
          <p:nvPr/>
        </p:nvPicPr>
        <p:blipFill>
          <a:blip r:embed="rId2"/>
          <a:stretch>
            <a:fillRect/>
          </a:stretch>
        </p:blipFill>
        <p:spPr>
          <a:xfrm>
            <a:off x="1787237" y="2744991"/>
            <a:ext cx="2819400" cy="850900"/>
          </a:xfrm>
          <a:prstGeom prst="rect">
            <a:avLst/>
          </a:prstGeom>
          <a:ln>
            <a:solidFill>
              <a:schemeClr val="tx1"/>
            </a:solidFill>
          </a:ln>
        </p:spPr>
      </p:pic>
      <p:pic>
        <p:nvPicPr>
          <p:cNvPr id="10" name="Picture 9">
            <a:extLst>
              <a:ext uri="{FF2B5EF4-FFF2-40B4-BE49-F238E27FC236}">
                <a16:creationId xmlns:a16="http://schemas.microsoft.com/office/drawing/2014/main" id="{0E34D810-9232-1B42-B798-C2DB94A84DEC}"/>
              </a:ext>
            </a:extLst>
          </p:cNvPr>
          <p:cNvPicPr>
            <a:picLocks noChangeAspect="1"/>
          </p:cNvPicPr>
          <p:nvPr/>
        </p:nvPicPr>
        <p:blipFill>
          <a:blip r:embed="rId3"/>
          <a:stretch>
            <a:fillRect/>
          </a:stretch>
        </p:blipFill>
        <p:spPr>
          <a:xfrm>
            <a:off x="1787237" y="4386845"/>
            <a:ext cx="4813300" cy="1079500"/>
          </a:xfrm>
          <a:prstGeom prst="rect">
            <a:avLst/>
          </a:prstGeom>
          <a:ln>
            <a:solidFill>
              <a:schemeClr val="tx1"/>
            </a:solidFill>
          </a:ln>
        </p:spPr>
      </p:pic>
    </p:spTree>
    <p:extLst>
      <p:ext uri="{BB962C8B-B14F-4D97-AF65-F5344CB8AC3E}">
        <p14:creationId xmlns:p14="http://schemas.microsoft.com/office/powerpoint/2010/main" val="540867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55CDB-46E0-7C43-9217-A14DB623D7A1}"/>
              </a:ext>
            </a:extLst>
          </p:cNvPr>
          <p:cNvSpPr>
            <a:spLocks noGrp="1"/>
          </p:cNvSpPr>
          <p:nvPr>
            <p:ph type="title"/>
          </p:nvPr>
        </p:nvSpPr>
        <p:spPr/>
        <p:txBody>
          <a:bodyPr/>
          <a:lstStyle/>
          <a:p>
            <a:r>
              <a:rPr lang="en-US" dirty="0"/>
              <a:t>Matrix factorization:  RESULTS</a:t>
            </a:r>
          </a:p>
        </p:txBody>
      </p:sp>
      <p:sp>
        <p:nvSpPr>
          <p:cNvPr id="5" name="TextBox 4">
            <a:extLst>
              <a:ext uri="{FF2B5EF4-FFF2-40B4-BE49-F238E27FC236}">
                <a16:creationId xmlns:a16="http://schemas.microsoft.com/office/drawing/2014/main" id="{B19D4E25-46FA-B74E-90E4-0EB280277C52}"/>
              </a:ext>
            </a:extLst>
          </p:cNvPr>
          <p:cNvSpPr txBox="1"/>
          <p:nvPr/>
        </p:nvSpPr>
        <p:spPr>
          <a:xfrm>
            <a:off x="8198068" y="2094600"/>
            <a:ext cx="2995449" cy="3416320"/>
          </a:xfrm>
          <a:prstGeom prst="rect">
            <a:avLst/>
          </a:prstGeom>
          <a:noFill/>
        </p:spPr>
        <p:txBody>
          <a:bodyPr wrap="square" rtlCol="0">
            <a:spAutoFit/>
          </a:bodyPr>
          <a:lstStyle/>
          <a:p>
            <a:r>
              <a:rPr lang="en-US" dirty="0"/>
              <a:t>Test RMSE considering USA Restaurants in Illinois:</a:t>
            </a:r>
          </a:p>
          <a:p>
            <a:endParaRPr lang="en-US" dirty="0"/>
          </a:p>
          <a:p>
            <a:r>
              <a:rPr lang="en-US" dirty="0"/>
              <a:t>1.8245</a:t>
            </a:r>
          </a:p>
          <a:p>
            <a:endParaRPr lang="en-US" dirty="0"/>
          </a:p>
          <a:p>
            <a:r>
              <a:rPr lang="en-US" i="1" dirty="0"/>
              <a:t>Caveat: RMSE values can be higher than expected because a rating of above 5 can also be predicted by this algorithm. Capping is not done as we can rank k best businesses better without it</a:t>
            </a:r>
          </a:p>
        </p:txBody>
      </p:sp>
      <p:pic>
        <p:nvPicPr>
          <p:cNvPr id="8" name="Picture 7">
            <a:extLst>
              <a:ext uri="{FF2B5EF4-FFF2-40B4-BE49-F238E27FC236}">
                <a16:creationId xmlns:a16="http://schemas.microsoft.com/office/drawing/2014/main" id="{3D0C3C80-A254-064C-B488-D983BAECE4A5}"/>
              </a:ext>
            </a:extLst>
          </p:cNvPr>
          <p:cNvPicPr>
            <a:picLocks noChangeAspect="1"/>
          </p:cNvPicPr>
          <p:nvPr/>
        </p:nvPicPr>
        <p:blipFill>
          <a:blip r:embed="rId2"/>
          <a:stretch>
            <a:fillRect/>
          </a:stretch>
        </p:blipFill>
        <p:spPr>
          <a:xfrm>
            <a:off x="1451579" y="2094600"/>
            <a:ext cx="6336588" cy="3416320"/>
          </a:xfrm>
          <a:prstGeom prst="rect">
            <a:avLst/>
          </a:prstGeom>
        </p:spPr>
      </p:pic>
    </p:spTree>
    <p:extLst>
      <p:ext uri="{BB962C8B-B14F-4D97-AF65-F5344CB8AC3E}">
        <p14:creationId xmlns:p14="http://schemas.microsoft.com/office/powerpoint/2010/main" val="1410865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78212-7FC3-A146-BCED-939C5E580CAF}"/>
              </a:ext>
            </a:extLst>
          </p:cNvPr>
          <p:cNvSpPr>
            <a:spLocks noGrp="1"/>
          </p:cNvSpPr>
          <p:nvPr>
            <p:ph type="title"/>
          </p:nvPr>
        </p:nvSpPr>
        <p:spPr/>
        <p:txBody>
          <a:bodyPr/>
          <a:lstStyle/>
          <a:p>
            <a:r>
              <a:rPr lang="en-US" dirty="0"/>
              <a:t>NARRE: Data</a:t>
            </a:r>
          </a:p>
        </p:txBody>
      </p:sp>
      <p:sp>
        <p:nvSpPr>
          <p:cNvPr id="3" name="Content Placeholder 2">
            <a:extLst>
              <a:ext uri="{FF2B5EF4-FFF2-40B4-BE49-F238E27FC236}">
                <a16:creationId xmlns:a16="http://schemas.microsoft.com/office/drawing/2014/main" id="{45749AC4-85E7-6848-9C44-BA0078CF9BF6}"/>
              </a:ext>
            </a:extLst>
          </p:cNvPr>
          <p:cNvSpPr>
            <a:spLocks noGrp="1"/>
          </p:cNvSpPr>
          <p:nvPr>
            <p:ph idx="1"/>
          </p:nvPr>
        </p:nvSpPr>
        <p:spPr/>
        <p:txBody>
          <a:bodyPr/>
          <a:lstStyle/>
          <a:p>
            <a:r>
              <a:rPr lang="en-US" dirty="0"/>
              <a:t>We filtered the reviews data for business from Nevada</a:t>
            </a:r>
          </a:p>
          <a:p>
            <a:r>
              <a:rPr lang="en-US" dirty="0"/>
              <a:t>The data was tokenized using spacy and stop words, punctuations, numbers and special characters were removed</a:t>
            </a:r>
          </a:p>
          <a:p>
            <a:r>
              <a:rPr lang="en-US" dirty="0"/>
              <a:t>For a users, all the business ids and reviews are collected. Same is done for business also.</a:t>
            </a:r>
          </a:p>
          <a:p>
            <a:r>
              <a:rPr lang="en-US" dirty="0"/>
              <a:t>Max review length and business/users is taken as 90% percentile and 70% percentile from total of each users</a:t>
            </a:r>
          </a:p>
          <a:p>
            <a:r>
              <a:rPr lang="en-US" dirty="0"/>
              <a:t>Glove is used as embedding for reviews</a:t>
            </a:r>
          </a:p>
          <a:p>
            <a:endParaRPr lang="en-US" dirty="0"/>
          </a:p>
        </p:txBody>
      </p:sp>
    </p:spTree>
    <p:extLst>
      <p:ext uri="{BB962C8B-B14F-4D97-AF65-F5344CB8AC3E}">
        <p14:creationId xmlns:p14="http://schemas.microsoft.com/office/powerpoint/2010/main" val="3898369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AD4DA-F3F2-DE43-B30B-B8DA20D411B6}"/>
              </a:ext>
            </a:extLst>
          </p:cNvPr>
          <p:cNvSpPr>
            <a:spLocks noGrp="1"/>
          </p:cNvSpPr>
          <p:nvPr>
            <p:ph type="title"/>
          </p:nvPr>
        </p:nvSpPr>
        <p:spPr/>
        <p:txBody>
          <a:bodyPr/>
          <a:lstStyle/>
          <a:p>
            <a:r>
              <a:rPr lang="en-US" dirty="0"/>
              <a:t>NARRE:  ALGORITHM</a:t>
            </a:r>
          </a:p>
        </p:txBody>
      </p:sp>
      <p:sp>
        <p:nvSpPr>
          <p:cNvPr id="5" name="Content Placeholder 4">
            <a:extLst>
              <a:ext uri="{FF2B5EF4-FFF2-40B4-BE49-F238E27FC236}">
                <a16:creationId xmlns:a16="http://schemas.microsoft.com/office/drawing/2014/main" id="{C037F072-86D7-484B-ACC3-D93F80B01BA5}"/>
              </a:ext>
            </a:extLst>
          </p:cNvPr>
          <p:cNvSpPr>
            <a:spLocks noGrp="1"/>
          </p:cNvSpPr>
          <p:nvPr>
            <p:ph idx="1"/>
          </p:nvPr>
        </p:nvSpPr>
        <p:spPr>
          <a:xfrm>
            <a:off x="1451579" y="2015732"/>
            <a:ext cx="2912603" cy="3450613"/>
          </a:xfrm>
        </p:spPr>
        <p:txBody>
          <a:bodyPr>
            <a:normAutofit fontScale="85000" lnSpcReduction="20000"/>
          </a:bodyPr>
          <a:lstStyle/>
          <a:p>
            <a:r>
              <a:rPr lang="en-US" dirty="0"/>
              <a:t>Build recommender system to predict review rating for user-business pair</a:t>
            </a:r>
          </a:p>
          <a:p>
            <a:r>
              <a:rPr lang="en-US" dirty="0"/>
              <a:t>Learn user and business representation through reviews and finding similarity between them</a:t>
            </a:r>
          </a:p>
          <a:p>
            <a:r>
              <a:rPr lang="en-US" dirty="0"/>
              <a:t>NARRE uses the text from the reviews besides the ratings to recommend businesses</a:t>
            </a:r>
          </a:p>
          <a:p>
            <a:endParaRPr lang="en-US" dirty="0"/>
          </a:p>
        </p:txBody>
      </p:sp>
      <p:pic>
        <p:nvPicPr>
          <p:cNvPr id="6" name="Picture 5">
            <a:extLst>
              <a:ext uri="{FF2B5EF4-FFF2-40B4-BE49-F238E27FC236}">
                <a16:creationId xmlns:a16="http://schemas.microsoft.com/office/drawing/2014/main" id="{03C21851-60D1-334C-BF4D-A0E72331F089}"/>
              </a:ext>
            </a:extLst>
          </p:cNvPr>
          <p:cNvPicPr>
            <a:picLocks noChangeAspect="1"/>
          </p:cNvPicPr>
          <p:nvPr/>
        </p:nvPicPr>
        <p:blipFill>
          <a:blip r:embed="rId2"/>
          <a:stretch>
            <a:fillRect/>
          </a:stretch>
        </p:blipFill>
        <p:spPr>
          <a:xfrm>
            <a:off x="6253216" y="2015732"/>
            <a:ext cx="4228027" cy="3641436"/>
          </a:xfrm>
          <a:prstGeom prst="rect">
            <a:avLst/>
          </a:prstGeom>
          <a:ln>
            <a:solidFill>
              <a:schemeClr val="tx1"/>
            </a:solidFill>
          </a:ln>
        </p:spPr>
      </p:pic>
    </p:spTree>
    <p:extLst>
      <p:ext uri="{BB962C8B-B14F-4D97-AF65-F5344CB8AC3E}">
        <p14:creationId xmlns:p14="http://schemas.microsoft.com/office/powerpoint/2010/main" val="36187986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FCE44-906B-254C-AC04-F436CAD21FA3}"/>
              </a:ext>
            </a:extLst>
          </p:cNvPr>
          <p:cNvSpPr>
            <a:spLocks noGrp="1"/>
          </p:cNvSpPr>
          <p:nvPr>
            <p:ph type="title"/>
          </p:nvPr>
        </p:nvSpPr>
        <p:spPr/>
        <p:txBody>
          <a:bodyPr/>
          <a:lstStyle/>
          <a:p>
            <a:r>
              <a:rPr lang="en-US" dirty="0"/>
              <a:t>USEFULNESS OF REVIEWS: INTUITION</a:t>
            </a:r>
          </a:p>
        </p:txBody>
      </p:sp>
      <p:sp>
        <p:nvSpPr>
          <p:cNvPr id="3" name="Content Placeholder 2">
            <a:extLst>
              <a:ext uri="{FF2B5EF4-FFF2-40B4-BE49-F238E27FC236}">
                <a16:creationId xmlns:a16="http://schemas.microsoft.com/office/drawing/2014/main" id="{F79422E5-02ED-EA4B-B5A6-36F08B650BA6}"/>
              </a:ext>
            </a:extLst>
          </p:cNvPr>
          <p:cNvSpPr>
            <a:spLocks noGrp="1"/>
          </p:cNvSpPr>
          <p:nvPr>
            <p:ph idx="1"/>
          </p:nvPr>
        </p:nvSpPr>
        <p:spPr/>
        <p:txBody>
          <a:bodyPr/>
          <a:lstStyle/>
          <a:p>
            <a:r>
              <a:rPr lang="en-US" dirty="0"/>
              <a:t>Our goal in Task 2 is to predict the </a:t>
            </a:r>
            <a:r>
              <a:rPr lang="en-US" i="1" dirty="0"/>
              <a:t>usefulness of reviews</a:t>
            </a:r>
          </a:p>
          <a:p>
            <a:r>
              <a:rPr lang="en-US" dirty="0"/>
              <a:t>The review data frame has review upvotes on “useful” ,  “cool” and  “funny”</a:t>
            </a:r>
          </a:p>
          <a:p>
            <a:r>
              <a:rPr lang="en-IN" dirty="0"/>
              <a:t>Knowing the usefulness of a review in advance, businesses can recommend high quality and fresh reviews to their customers and gain insights into their products and services</a:t>
            </a:r>
          </a:p>
          <a:p>
            <a:r>
              <a:rPr lang="en-IN" dirty="0"/>
              <a:t>Data Processing:  </a:t>
            </a:r>
            <a:r>
              <a:rPr lang="en-US" dirty="0"/>
              <a:t>Year of review &lt; 2017, length of review text &gt;=5</a:t>
            </a:r>
          </a:p>
          <a:p>
            <a:r>
              <a:rPr lang="en-US" dirty="0"/>
              <a:t>Final Dataset: 400k reviews with balanced useful and non-useful classes</a:t>
            </a:r>
          </a:p>
        </p:txBody>
      </p:sp>
    </p:spTree>
    <p:extLst>
      <p:ext uri="{BB962C8B-B14F-4D97-AF65-F5344CB8AC3E}">
        <p14:creationId xmlns:p14="http://schemas.microsoft.com/office/powerpoint/2010/main" val="2663838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662DE-8CD6-2241-914B-99FB93D2B47A}"/>
              </a:ext>
            </a:extLst>
          </p:cNvPr>
          <p:cNvSpPr>
            <a:spLocks noGrp="1"/>
          </p:cNvSpPr>
          <p:nvPr>
            <p:ph type="title"/>
          </p:nvPr>
        </p:nvSpPr>
        <p:spPr/>
        <p:txBody>
          <a:bodyPr/>
          <a:lstStyle/>
          <a:p>
            <a:r>
              <a:rPr lang="en-US" dirty="0"/>
              <a:t>USEFULNESS OF REVIEWS:  ALGORITHM</a:t>
            </a:r>
          </a:p>
        </p:txBody>
      </p:sp>
      <p:sp>
        <p:nvSpPr>
          <p:cNvPr id="3" name="Content Placeholder 2">
            <a:extLst>
              <a:ext uri="{FF2B5EF4-FFF2-40B4-BE49-F238E27FC236}">
                <a16:creationId xmlns:a16="http://schemas.microsoft.com/office/drawing/2014/main" id="{D571891E-19D6-DF44-A563-FC7A06C30190}"/>
              </a:ext>
            </a:extLst>
          </p:cNvPr>
          <p:cNvSpPr>
            <a:spLocks noGrp="1"/>
          </p:cNvSpPr>
          <p:nvPr>
            <p:ph idx="1"/>
          </p:nvPr>
        </p:nvSpPr>
        <p:spPr>
          <a:xfrm>
            <a:off x="1451579" y="2015732"/>
            <a:ext cx="9603275" cy="3796489"/>
          </a:xfrm>
        </p:spPr>
        <p:txBody>
          <a:bodyPr>
            <a:normAutofit fontScale="85000" lnSpcReduction="10000"/>
          </a:bodyPr>
          <a:lstStyle/>
          <a:p>
            <a:r>
              <a:rPr lang="en-US" dirty="0"/>
              <a:t>Word Embeddings:</a:t>
            </a:r>
          </a:p>
          <a:p>
            <a:pPr lvl="1"/>
            <a:r>
              <a:rPr lang="en-US" dirty="0"/>
              <a:t>With reviews we are creating an embedding matrix</a:t>
            </a:r>
          </a:p>
          <a:p>
            <a:pPr lvl="1"/>
            <a:r>
              <a:rPr lang="en-US" dirty="0"/>
              <a:t>The matrix is passed as an input to a bidirectional LSTM</a:t>
            </a:r>
          </a:p>
          <a:p>
            <a:r>
              <a:rPr lang="en-US" dirty="0"/>
              <a:t>Category Vector:</a:t>
            </a:r>
          </a:p>
          <a:p>
            <a:pPr lvl="1"/>
            <a:r>
              <a:rPr lang="en-US" dirty="0"/>
              <a:t>From the business data frame, the category information is used to create vectors (only the top 100 categories are used)</a:t>
            </a:r>
          </a:p>
          <a:p>
            <a:pPr lvl="1"/>
            <a:r>
              <a:rPr lang="en-US" dirty="0"/>
              <a:t>These categories are mapped to the reviews data frame depending on the business the review is based on</a:t>
            </a:r>
          </a:p>
          <a:p>
            <a:pPr lvl="1"/>
            <a:r>
              <a:rPr lang="en-US" dirty="0"/>
              <a:t>This vector is passed after the LSTM network just before the dense layer</a:t>
            </a:r>
          </a:p>
          <a:p>
            <a:r>
              <a:rPr lang="en-US" dirty="0"/>
              <a:t>Dense Layer:</a:t>
            </a:r>
          </a:p>
          <a:p>
            <a:pPr lvl="1"/>
            <a:r>
              <a:rPr lang="en-US" dirty="0"/>
              <a:t>The dense layer is a fully connected network that combines the vectors and the output of the LSTM as an input and predicts the probability of usefulness as output</a:t>
            </a:r>
          </a:p>
          <a:p>
            <a:pPr lvl="1"/>
            <a:endParaRPr lang="en-US" dirty="0"/>
          </a:p>
          <a:p>
            <a:endParaRPr lang="en-US" dirty="0"/>
          </a:p>
        </p:txBody>
      </p:sp>
    </p:spTree>
    <p:extLst>
      <p:ext uri="{BB962C8B-B14F-4D97-AF65-F5344CB8AC3E}">
        <p14:creationId xmlns:p14="http://schemas.microsoft.com/office/powerpoint/2010/main" val="1128048400"/>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1007</TotalTime>
  <Words>1047</Words>
  <Application>Microsoft Macintosh PowerPoint</Application>
  <PresentationFormat>Widescreen</PresentationFormat>
  <Paragraphs>74</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Gill Sans MT</vt:lpstr>
      <vt:lpstr>Gallery</vt:lpstr>
      <vt:lpstr>ILS-Z 534 SEARCH</vt:lpstr>
      <vt:lpstr>YELP DATASET CHALLENGE - TASKS</vt:lpstr>
      <vt:lpstr>MATRIX FACTORIZATION – DATA FLOW DIAGRAM</vt:lpstr>
      <vt:lpstr>Matrix factorization:  algorithm</vt:lpstr>
      <vt:lpstr>Matrix factorization:  RESULTS</vt:lpstr>
      <vt:lpstr>NARRE: Data</vt:lpstr>
      <vt:lpstr>NARRE:  ALGORITHM</vt:lpstr>
      <vt:lpstr>USEFULNESS OF REVIEWS: INTUITION</vt:lpstr>
      <vt:lpstr>USEFULNESS OF REVIEWS:  ALGORITHM</vt:lpstr>
      <vt:lpstr>USEFULNESS OF REVIEWS: NETWORK</vt:lpstr>
      <vt:lpstr>USEFULNESS OF REVIEWS: results</vt:lpstr>
      <vt:lpstr>CONCLUSION AND FUTURE SCOPE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COLORIZATION</dc:title>
  <dc:creator>vmiranda</dc:creator>
  <cp:lastModifiedBy>vmiranda</cp:lastModifiedBy>
  <cp:revision>64</cp:revision>
  <dcterms:created xsi:type="dcterms:W3CDTF">2019-12-07T15:13:27Z</dcterms:created>
  <dcterms:modified xsi:type="dcterms:W3CDTF">2019-12-09T14:28:19Z</dcterms:modified>
</cp:coreProperties>
</file>

<file path=docProps/thumbnail.jpeg>
</file>